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21"/>
  </p:notesMasterIdLst>
  <p:sldIdLst>
    <p:sldId id="261" r:id="rId15"/>
    <p:sldId id="276" r:id="rId16"/>
    <p:sldId id="277" r:id="rId17"/>
    <p:sldId id="278" r:id="rId18"/>
    <p:sldId id="279" r:id="rId19"/>
    <p:sldId id="280" r:id="rId20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911" autoAdjust="0"/>
  </p:normalViewPr>
  <p:slideViewPr>
    <p:cSldViewPr snapToGrid="0" snapToObjects="1">
      <p:cViewPr>
        <p:scale>
          <a:sx n="80" d="100"/>
          <a:sy n="80" d="100"/>
        </p:scale>
        <p:origin x="-792" y="1308"/>
      </p:cViewPr>
      <p:guideLst>
        <p:guide orient="horz" pos="3072"/>
        <p:guide pos="28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1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3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Click to edit Master text styles</a:t>
            </a:r>
          </a:p>
          <a:p>
            <a:pPr lvl="1"/>
            <a:r>
              <a:rPr lang="pt-BR" noProof="0"/>
              <a:t>Second level</a:t>
            </a:r>
          </a:p>
          <a:p>
            <a:pPr lvl="2"/>
            <a:r>
              <a:rPr lang="pt-BR" noProof="0"/>
              <a:t>Third level</a:t>
            </a:r>
          </a:p>
          <a:p>
            <a:pPr lvl="3"/>
            <a:r>
              <a:rPr lang="pt-BR" noProof="0"/>
              <a:t>Fourth level</a:t>
            </a:r>
          </a:p>
          <a:p>
            <a:pPr lvl="4"/>
            <a:r>
              <a:rPr lang="pt-BR" noProof="0"/>
              <a:t>Fifth level</a:t>
            </a:r>
          </a:p>
        </p:txBody>
      </p:sp>
      <p:sp>
        <p:nvSpPr>
          <p:cNvPr id="27654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5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1491FD0-E9D9-FC40-B203-24C3FDC71E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182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ヒラギノ角ゴ Pro W3" charset="-128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3AD9BA5C-AF52-434E-947E-CF828CACBE84}" type="slidenum">
              <a:rPr lang="pt-BR" sz="1200"/>
              <a:pPr eaLnBrk="1" hangingPunct="1"/>
              <a:t>1</a:t>
            </a:fld>
            <a:endParaRPr lang="pt-BR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BB969BF-8431-824D-B4AA-7BE8E924BD5A}" type="slidenum">
              <a:rPr lang="pt-BR" sz="1200"/>
              <a:pPr eaLnBrk="1" hangingPunct="1"/>
              <a:t>2</a:t>
            </a:fld>
            <a:endParaRPr lang="pt-BR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9B3A5A8D-1C91-EA43-A1ED-E02B781E04FD}" type="slidenum">
              <a:rPr lang="pt-BR" sz="1200"/>
              <a:pPr eaLnBrk="1" hangingPunct="1"/>
              <a:t>3</a:t>
            </a:fld>
            <a:endParaRPr lang="pt-BR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2A0E899F-F679-2C4C-8246-A3D362B8E3BB}" type="slidenum">
              <a:rPr lang="pt-BR" sz="1200"/>
              <a:pPr eaLnBrk="1" hangingPunct="1"/>
              <a:t>4</a:t>
            </a:fld>
            <a:endParaRPr lang="pt-BR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pt-BR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DEDFF186-E4B6-7846-8DE9-4F8D3E82ECC4}" type="slidenum">
              <a:rPr lang="pt-BR" sz="1200"/>
              <a:pPr eaLnBrk="1" hangingPunct="1"/>
              <a:t>5</a:t>
            </a:fld>
            <a:endParaRPr lang="pt-BR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/>
            <a:endParaRPr lang="pt-BR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347479D1-5AB1-6C47-A176-5AF2EF99BAA2}" type="slidenum">
              <a:rPr lang="pt-BR" sz="1200"/>
              <a:pPr eaLnBrk="1" hangingPunct="1"/>
              <a:t>6</a:t>
            </a:fld>
            <a:endParaRPr lang="pt-BR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pt-BR" baseline="0" dirty="0" smtClean="0"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7639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05060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8229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8221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894510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6962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1389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pt-PT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3260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80782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58516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80162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004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282700"/>
            <a:ext cx="2044700" cy="3517900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282700"/>
            <a:ext cx="5981700" cy="3517900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4466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5435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9355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7070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5130759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8022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3188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24833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691156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0472620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29703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54736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11205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84835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95383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7616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931473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9156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8705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46910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96869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7338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52764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36393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3106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01246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7260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5095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358744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0600" y="2159000"/>
            <a:ext cx="147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6200" y="2159000"/>
            <a:ext cx="147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30962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49625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7403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2007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2638417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637947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72247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20667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00137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22583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59334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765931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53777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0383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1389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52902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221926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761750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39198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21936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4064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040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325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35408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33854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4112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52871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09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1326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2408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3353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88190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3953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6092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8387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3055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920907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095462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70214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1931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029200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8474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4209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4355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23008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070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2090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pt-PT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744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3924300"/>
            <a:ext cx="4013200" cy="87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3924300"/>
            <a:ext cx="4013200" cy="87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6318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74569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187620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95876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1288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324600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324600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8252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1757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7700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591967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2016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548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4694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3247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12508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7104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18063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7737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308600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30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1929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2706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5481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80286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502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4227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0904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7114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18299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080405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78209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427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308600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30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7174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2143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9455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9038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11420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37338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63850" y="37338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226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0821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5227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32482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85768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70528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6383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33825" y="1104900"/>
            <a:ext cx="1146175" cy="5207000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04900"/>
            <a:ext cx="3286125" cy="5207000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5128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4789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167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12686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35001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37338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63850" y="37338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1565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4280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4362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37969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72860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885817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7962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33825" y="1104900"/>
            <a:ext cx="1146175" cy="5207000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04900"/>
            <a:ext cx="3286125" cy="5207000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0140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147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446610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9780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221161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4060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075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0825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08531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8224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587432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2859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03200"/>
            <a:ext cx="2286000" cy="6604000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03200"/>
            <a:ext cx="6705600" cy="660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39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DD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3924300"/>
            <a:ext cx="8178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282700"/>
            <a:ext cx="81788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DD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DD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39370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DD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81788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DD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0600" y="2159000"/>
            <a:ext cx="30988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DD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39370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DD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81788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DD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324100"/>
            <a:ext cx="8178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DD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817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DD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753100"/>
            <a:ext cx="8178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DD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753100"/>
            <a:ext cx="8178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DD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3733800"/>
            <a:ext cx="45847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04900"/>
            <a:ext cx="45847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DD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3733800"/>
            <a:ext cx="45847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04900"/>
            <a:ext cx="45847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DD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19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emf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emf"/><Relationship Id="rId12" Type="http://schemas.openxmlformats.org/officeDocument/2006/relationships/image" Target="../media/image8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6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emf"/><Relationship Id="rId12" Type="http://schemas.openxmlformats.org/officeDocument/2006/relationships/image" Target="../media/image15.emf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2.jpeg"/><Relationship Id="rId11" Type="http://schemas.openxmlformats.org/officeDocument/2006/relationships/image" Target="../media/image14.emf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emf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.jpe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emf"/><Relationship Id="rId12" Type="http://schemas.openxmlformats.org/officeDocument/2006/relationships/image" Target="../media/image8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.jpe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9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pt-PT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168DD1">
                <a:tint val="45000"/>
                <a:satMod val="400000"/>
              </a:srgb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4317440"/>
            <a:ext cx="10299700" cy="336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00" y="5656263"/>
            <a:ext cx="3073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6"/>
          <p:cNvSpPr>
            <a:spLocks/>
          </p:cNvSpPr>
          <p:nvPr/>
        </p:nvSpPr>
        <p:spPr bwMode="auto">
          <a:xfrm>
            <a:off x="103188" y="6721475"/>
            <a:ext cx="6556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B1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92550" y="5656263"/>
            <a:ext cx="59293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4800" b="1">
                <a:solidFill>
                  <a:schemeClr val="bg1"/>
                </a:solidFill>
                <a:latin typeface="Arial" charset="0"/>
                <a:cs typeface="Arial" charset="0"/>
              </a:rPr>
              <a:t>da GRÉCIA ANTIGA</a:t>
            </a:r>
          </a:p>
        </p:txBody>
      </p:sp>
      <p:pic>
        <p:nvPicPr>
          <p:cNvPr id="16390" name="Picture 7" descr="slide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1075" y="1981200"/>
            <a:ext cx="14692313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30200"/>
            <a:ext cx="5321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4" name="Group 18"/>
          <p:cNvGrpSpPr>
            <a:grpSpLocks/>
          </p:cNvGrpSpPr>
          <p:nvPr/>
        </p:nvGrpSpPr>
        <p:grpSpPr bwMode="auto">
          <a:xfrm>
            <a:off x="-696913" y="-1168400"/>
            <a:ext cx="10856913" cy="3073400"/>
            <a:chOff x="-696913" y="-1168400"/>
            <a:chExt cx="10856913" cy="3073400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rgbClr val="168DD1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0160001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8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191">
              <a:off x="-696913" y="-1168400"/>
              <a:ext cx="3238501" cy="307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9" name="Rectangle 6"/>
            <p:cNvSpPr>
              <a:spLocks/>
            </p:cNvSpPr>
            <p:nvPr/>
          </p:nvSpPr>
          <p:spPr bwMode="auto">
            <a:xfrm>
              <a:off x="106363" y="174625"/>
              <a:ext cx="655637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charset="0"/>
                  <a:cs typeface="Arial" charset="0"/>
                  <a:sym typeface="Arial" charset="0"/>
                </a:rPr>
                <a:t>B1</a:t>
              </a:r>
            </a:p>
          </p:txBody>
        </p:sp>
        <p:sp>
          <p:nvSpPr>
            <p:cNvPr id="18450" name="Rectangle 7"/>
            <p:cNvSpPr>
              <a:spLocks/>
            </p:cNvSpPr>
            <p:nvPr/>
          </p:nvSpPr>
          <p:spPr bwMode="auto">
            <a:xfrm>
              <a:off x="6052766" y="276225"/>
              <a:ext cx="394213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26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Arte da Grécia Antiga</a:t>
              </a:r>
            </a:p>
          </p:txBody>
        </p:sp>
      </p:grpSp>
      <p:grpSp>
        <p:nvGrpSpPr>
          <p:cNvPr id="18439" name="Group 12"/>
          <p:cNvGrpSpPr>
            <a:grpSpLocks/>
          </p:cNvGrpSpPr>
          <p:nvPr/>
        </p:nvGrpSpPr>
        <p:grpSpPr bwMode="auto">
          <a:xfrm>
            <a:off x="1851025" y="1239838"/>
            <a:ext cx="8308975" cy="579437"/>
            <a:chOff x="3667313" y="1240547"/>
            <a:chExt cx="6491941" cy="1018141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168DD1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313" y="1240547"/>
              <a:ext cx="6491941" cy="1018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6" name="TextBox 4"/>
            <p:cNvSpPr txBox="1">
              <a:spLocks noChangeArrowheads="1"/>
            </p:cNvSpPr>
            <p:nvPr/>
          </p:nvSpPr>
          <p:spPr bwMode="auto">
            <a:xfrm>
              <a:off x="3784600" y="1294560"/>
              <a:ext cx="6374654" cy="83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pt-PT" sz="2400">
                  <a:latin typeface="Arial" charset="0"/>
                  <a:cs typeface="Arial" charset="0"/>
                </a:rPr>
                <a:t>Quais são as principais características da arte clássica?</a:t>
              </a:r>
              <a:endParaRPr lang="en-US" sz="2400">
                <a:latin typeface="Arial" charset="0"/>
                <a:cs typeface="Arial" charset="0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46200" y="930275"/>
            <a:ext cx="3729038" cy="5486400"/>
            <a:chOff x="615879" y="930154"/>
            <a:chExt cx="3728266" cy="5486434"/>
          </a:xfrm>
        </p:grpSpPr>
        <p:pic>
          <p:nvPicPr>
            <p:cNvPr id="18443" name="Picture 2" descr="20113751_MH7_PWP_F001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79" y="930154"/>
              <a:ext cx="3728266" cy="496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4" name="TextBox 10"/>
            <p:cNvSpPr txBox="1">
              <a:spLocks noChangeArrowheads="1"/>
            </p:cNvSpPr>
            <p:nvPr/>
          </p:nvSpPr>
          <p:spPr bwMode="auto">
            <a:xfrm>
              <a:off x="615879" y="5893368"/>
              <a:ext cx="34373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/>
              <a:r>
                <a:rPr lang="pt-PT" sz="1400" i="1">
                  <a:latin typeface="Arial" charset="0"/>
                  <a:cs typeface="Arial" charset="0"/>
                </a:rPr>
                <a:t>Posídon lançando o tridente</a:t>
              </a:r>
              <a:r>
                <a:rPr lang="pt-PT" sz="1400">
                  <a:latin typeface="Arial" charset="0"/>
                  <a:cs typeface="Arial" charset="0"/>
                </a:rPr>
                <a:t>, em bronze, 1,9 m de altura, século V a. C. </a:t>
              </a:r>
              <a:endParaRPr lang="en-US" sz="1400">
                <a:latin typeface="Arial" charset="0"/>
                <a:cs typeface="Arial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238344" y="2317284"/>
            <a:ext cx="218781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/>
                <a:cs typeface="Times New Roman"/>
              </a:rPr>
              <a:t>HARMONIA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8244" y="3424065"/>
            <a:ext cx="217459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/>
                <a:cs typeface="Times New Roman"/>
              </a:rPr>
              <a:t>Equilíbrio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04539" y="3716453"/>
            <a:ext cx="388439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/>
                <a:cs typeface="Times New Roman"/>
              </a:rPr>
              <a:t>Proporção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/>
                <a:cs typeface="Times New Roman"/>
              </a:rPr>
              <a:t>/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/>
                <a:cs typeface="Times New Roman"/>
              </a:rPr>
              <a:t>ordem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  <p:sp>
        <p:nvSpPr>
          <p:cNvPr id="18440" name="Rectangle 36"/>
          <p:cNvSpPr>
            <a:spLocks noChangeArrowheads="1"/>
          </p:cNvSpPr>
          <p:nvPr/>
        </p:nvSpPr>
        <p:spPr bwMode="auto">
          <a:xfrm>
            <a:off x="-296863" y="6418263"/>
            <a:ext cx="10544176" cy="1228725"/>
          </a:xfrm>
          <a:prstGeom prst="rect">
            <a:avLst/>
          </a:prstGeom>
          <a:solidFill>
            <a:srgbClr val="168DD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pt-PT"/>
          </a:p>
        </p:txBody>
      </p:sp>
      <p:sp>
        <p:nvSpPr>
          <p:cNvPr id="18442" name="Rectangle 34"/>
          <p:cNvSpPr>
            <a:spLocks noChangeArrowheads="1"/>
          </p:cNvSpPr>
          <p:nvPr/>
        </p:nvSpPr>
        <p:spPr bwMode="auto">
          <a:xfrm>
            <a:off x="3209925" y="6546850"/>
            <a:ext cx="68675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PT" sz="1600" i="1">
                <a:solidFill>
                  <a:schemeClr val="bg1"/>
                </a:solidFill>
                <a:latin typeface="Arial" charset="0"/>
                <a:cs typeface="Arial" charset="0"/>
              </a:rPr>
              <a:t>Estas são as principais características da </a:t>
            </a:r>
            <a:r>
              <a:rPr lang="pt-PT" sz="1600" b="1" i="1">
                <a:solidFill>
                  <a:schemeClr val="bg1"/>
                </a:solidFill>
                <a:latin typeface="Arial" charset="0"/>
                <a:cs typeface="Arial" charset="0"/>
              </a:rPr>
              <a:t>arte clássica</a:t>
            </a:r>
            <a:r>
              <a:rPr lang="pt-PT" sz="1600" i="1">
                <a:solidFill>
                  <a:schemeClr val="bg1"/>
                </a:solidFill>
                <a:latin typeface="Arial" charset="0"/>
                <a:cs typeface="Arial" charset="0"/>
              </a:rPr>
              <a:t>, que se desenvolveu na Grécia entre os anos 500 e 300 a. C., sendo o grande objetivo dos artistas da Grécia Antiga atingir a perfeição e a beleza.</a:t>
            </a:r>
            <a:endParaRPr lang="en-US" sz="1600" i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01_Vamos_Conhecer_a_Arte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6546850"/>
            <a:ext cx="6048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02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4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30200"/>
            <a:ext cx="5321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2" name="Group 18"/>
          <p:cNvGrpSpPr>
            <a:grpSpLocks/>
          </p:cNvGrpSpPr>
          <p:nvPr/>
        </p:nvGrpSpPr>
        <p:grpSpPr bwMode="auto">
          <a:xfrm>
            <a:off x="-696913" y="-1168400"/>
            <a:ext cx="10856913" cy="3073400"/>
            <a:chOff x="-696913" y="-1168400"/>
            <a:chExt cx="10856913" cy="3073400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rgbClr val="168DD1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0160001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0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191">
              <a:off x="-696913" y="-1168400"/>
              <a:ext cx="3238501" cy="307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1" name="Rectangle 6"/>
            <p:cNvSpPr>
              <a:spLocks/>
            </p:cNvSpPr>
            <p:nvPr/>
          </p:nvSpPr>
          <p:spPr bwMode="auto">
            <a:xfrm>
              <a:off x="106363" y="174625"/>
              <a:ext cx="655637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charset="0"/>
                  <a:cs typeface="Arial" charset="0"/>
                  <a:sym typeface="Arial" charset="0"/>
                </a:rPr>
                <a:t>B1</a:t>
              </a:r>
            </a:p>
          </p:txBody>
        </p:sp>
        <p:sp>
          <p:nvSpPr>
            <p:cNvPr id="20512" name="Rectangle 7"/>
            <p:cNvSpPr>
              <a:spLocks/>
            </p:cNvSpPr>
            <p:nvPr/>
          </p:nvSpPr>
          <p:spPr bwMode="auto">
            <a:xfrm>
              <a:off x="6052766" y="276225"/>
              <a:ext cx="394213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26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Arte da Grécia Antiga</a:t>
              </a:r>
            </a:p>
          </p:txBody>
        </p:sp>
      </p:grpSp>
      <p:grpSp>
        <p:nvGrpSpPr>
          <p:cNvPr id="18439" name="Group 12"/>
          <p:cNvGrpSpPr>
            <a:grpSpLocks/>
          </p:cNvGrpSpPr>
          <p:nvPr/>
        </p:nvGrpSpPr>
        <p:grpSpPr bwMode="auto">
          <a:xfrm>
            <a:off x="1603375" y="1650553"/>
            <a:ext cx="8556625" cy="579437"/>
            <a:chOff x="4327326" y="1240547"/>
            <a:chExt cx="5831928" cy="1018141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168DD1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326" y="1240547"/>
              <a:ext cx="5831927" cy="1018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8" name="TextBox 4"/>
            <p:cNvSpPr txBox="1">
              <a:spLocks noChangeArrowheads="1"/>
            </p:cNvSpPr>
            <p:nvPr/>
          </p:nvSpPr>
          <p:spPr bwMode="auto">
            <a:xfrm>
              <a:off x="4436728" y="1294559"/>
              <a:ext cx="5722526" cy="81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pt-BR" sz="2400" dirty="0">
                  <a:latin typeface="Arial" charset="0"/>
                  <a:ea typeface="MS PGothic" charset="0"/>
                </a:rPr>
                <a:t>Que tipos de construções predominavam na Grécia Antiga?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0484" name="Rectangle 36"/>
          <p:cNvSpPr>
            <a:spLocks noChangeArrowheads="1"/>
          </p:cNvSpPr>
          <p:nvPr/>
        </p:nvSpPr>
        <p:spPr bwMode="auto">
          <a:xfrm>
            <a:off x="-296863" y="6418263"/>
            <a:ext cx="10544176" cy="1228725"/>
          </a:xfrm>
          <a:prstGeom prst="rect">
            <a:avLst/>
          </a:prstGeom>
          <a:solidFill>
            <a:srgbClr val="168DD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pt-PT"/>
          </a:p>
        </p:txBody>
      </p:sp>
      <p:sp>
        <p:nvSpPr>
          <p:cNvPr id="18442" name="Rectangle 34"/>
          <p:cNvSpPr>
            <a:spLocks noChangeArrowheads="1"/>
          </p:cNvSpPr>
          <p:nvPr/>
        </p:nvSpPr>
        <p:spPr bwMode="auto">
          <a:xfrm>
            <a:off x="1603375" y="6735763"/>
            <a:ext cx="6516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PT" sz="1600" i="1">
                <a:solidFill>
                  <a:schemeClr val="bg1"/>
                </a:solidFill>
                <a:latin typeface="Arial" charset="0"/>
                <a:cs typeface="Arial" charset="0"/>
              </a:rPr>
              <a:t>O templo era o edifício-modelo, fonte de inspiração para a construção de todos os outros: teatros, palácios, ginásios e estádios.</a:t>
            </a:r>
            <a:endParaRPr lang="en-US" sz="1600" i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 descr="20113751_MH7_PWP_F00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3" t="8821" r="20776" b="6104"/>
          <a:stretch>
            <a:fillRect/>
          </a:stretch>
        </p:blipFill>
        <p:spPr bwMode="auto">
          <a:xfrm>
            <a:off x="635000" y="2644349"/>
            <a:ext cx="24923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20113751_MH7_PWP_F00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21516" r="6367"/>
          <a:stretch>
            <a:fillRect/>
          </a:stretch>
        </p:blipFill>
        <p:spPr bwMode="auto">
          <a:xfrm>
            <a:off x="3209925" y="2636412"/>
            <a:ext cx="372745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0113751_MH7_PWP_F004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r="33759"/>
          <a:stretch>
            <a:fillRect/>
          </a:stretch>
        </p:blipFill>
        <p:spPr bwMode="auto">
          <a:xfrm>
            <a:off x="7023100" y="2636412"/>
            <a:ext cx="2328863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6892924" y="920576"/>
            <a:ext cx="1761331" cy="487091"/>
            <a:chOff x="5637598" y="2502184"/>
            <a:chExt cx="1379423" cy="486765"/>
          </a:xfrm>
        </p:grpSpPr>
        <p:sp>
          <p:nvSpPr>
            <p:cNvPr id="20505" name="Rectangle 63"/>
            <p:cNvSpPr>
              <a:spLocks noChangeArrowheads="1"/>
            </p:cNvSpPr>
            <p:nvPr/>
          </p:nvSpPr>
          <p:spPr bwMode="auto">
            <a:xfrm rot="21000000">
              <a:off x="5637598" y="2502184"/>
              <a:ext cx="1379423" cy="48676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68DD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pt-PT"/>
            </a:p>
          </p:txBody>
        </p:sp>
        <p:sp>
          <p:nvSpPr>
            <p:cNvPr id="20506" name="CaixaDeTexto 16"/>
            <p:cNvSpPr txBox="1">
              <a:spLocks noChangeArrowheads="1"/>
            </p:cNvSpPr>
            <p:nvPr/>
          </p:nvSpPr>
          <p:spPr bwMode="auto">
            <a:xfrm rot="21000000">
              <a:off x="5733671" y="2514805"/>
              <a:ext cx="1241071" cy="399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GB" sz="2000" b="1" dirty="0" err="1">
                  <a:solidFill>
                    <a:srgbClr val="168DD1"/>
                  </a:solidFill>
                  <a:latin typeface="Arial" charset="0"/>
                  <a:ea typeface="MS PGothic" charset="0"/>
                  <a:cs typeface="MS PGothic" charset="0"/>
                </a:rPr>
                <a:t>Arquitetura</a:t>
              </a:r>
              <a:endParaRPr lang="en-GB" sz="2000" b="1" dirty="0">
                <a:solidFill>
                  <a:srgbClr val="168DD1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93713" y="5528829"/>
            <a:ext cx="8943975" cy="708033"/>
            <a:chOff x="493887" y="5297099"/>
            <a:chExt cx="8943801" cy="708414"/>
          </a:xfrm>
        </p:grpSpPr>
        <p:grpSp>
          <p:nvGrpSpPr>
            <p:cNvPr id="20496" name="Group 9"/>
            <p:cNvGrpSpPr>
              <a:grpSpLocks/>
            </p:cNvGrpSpPr>
            <p:nvPr/>
          </p:nvGrpSpPr>
          <p:grpSpPr bwMode="auto">
            <a:xfrm rot="-340650">
              <a:off x="493887" y="5297099"/>
              <a:ext cx="2540147" cy="584212"/>
              <a:chOff x="587519" y="5421371"/>
              <a:chExt cx="2540147" cy="584788"/>
            </a:xfrm>
          </p:grpSpPr>
          <p:sp>
            <p:nvSpPr>
              <p:cNvPr id="20503" name="Rectangle 8"/>
              <p:cNvSpPr>
                <a:spLocks noChangeArrowheads="1"/>
              </p:cNvSpPr>
              <p:nvPr/>
            </p:nvSpPr>
            <p:spPr bwMode="auto">
              <a:xfrm rot="40650">
                <a:off x="587519" y="5421371"/>
                <a:ext cx="2540000" cy="584776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pt-PT"/>
              </a:p>
            </p:txBody>
          </p:sp>
          <p:sp>
            <p:nvSpPr>
              <p:cNvPr id="20504" name="Rectangle 7"/>
              <p:cNvSpPr>
                <a:spLocks noChangeArrowheads="1"/>
              </p:cNvSpPr>
              <p:nvPr/>
            </p:nvSpPr>
            <p:spPr bwMode="auto">
              <a:xfrm rot="40650">
                <a:off x="587666" y="5421383"/>
                <a:ext cx="2540000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pt-PT" sz="1600" dirty="0" smtClean="0">
                    <a:latin typeface="Arial" charset="0"/>
                    <a:cs typeface="Arial" charset="0"/>
                  </a:rPr>
                  <a:t>Construído </a:t>
                </a:r>
                <a:r>
                  <a:rPr lang="pt-PT" sz="1600" dirty="0">
                    <a:latin typeface="Arial" charset="0"/>
                    <a:cs typeface="Arial" charset="0"/>
                  </a:rPr>
                  <a:t>em honra do deus Apolo.</a:t>
                </a:r>
                <a:r>
                  <a:rPr lang="en-US" sz="1600" dirty="0">
                    <a:latin typeface="Arial" charset="0"/>
                    <a:cs typeface="Arial" charset="0"/>
                  </a:rPr>
                  <a:t> </a:t>
                </a:r>
              </a:p>
            </p:txBody>
          </p:sp>
        </p:grpSp>
        <p:grpSp>
          <p:nvGrpSpPr>
            <p:cNvPr id="20497" name="Group 10"/>
            <p:cNvGrpSpPr>
              <a:grpSpLocks/>
            </p:cNvGrpSpPr>
            <p:nvPr/>
          </p:nvGrpSpPr>
          <p:grpSpPr bwMode="auto">
            <a:xfrm rot="-304096">
              <a:off x="3159853" y="5362134"/>
              <a:ext cx="3843245" cy="592056"/>
              <a:chOff x="3081118" y="5355567"/>
              <a:chExt cx="3842627" cy="592641"/>
            </a:xfrm>
          </p:grpSpPr>
          <p:sp>
            <p:nvSpPr>
              <p:cNvPr id="20501" name="Rectangle 28"/>
              <p:cNvSpPr>
                <a:spLocks noChangeArrowheads="1"/>
              </p:cNvSpPr>
              <p:nvPr/>
            </p:nvSpPr>
            <p:spPr bwMode="auto">
              <a:xfrm>
                <a:off x="3081118" y="5355567"/>
                <a:ext cx="3726849" cy="584776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pt-PT"/>
              </a:p>
            </p:txBody>
          </p:sp>
          <p:sp>
            <p:nvSpPr>
              <p:cNvPr id="20502" name="Rectangle 27"/>
              <p:cNvSpPr>
                <a:spLocks noChangeArrowheads="1"/>
              </p:cNvSpPr>
              <p:nvPr/>
            </p:nvSpPr>
            <p:spPr bwMode="auto">
              <a:xfrm rot="8202">
                <a:off x="3196897" y="5363432"/>
                <a:ext cx="3726848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pt-PT" sz="1600" dirty="0" smtClean="0">
                    <a:latin typeface="Arial" charset="0"/>
                    <a:cs typeface="Arial" charset="0"/>
                  </a:rPr>
                  <a:t>Lugar </a:t>
                </a:r>
                <a:r>
                  <a:rPr lang="pt-PT" sz="1600" dirty="0">
                    <a:latin typeface="Arial" charset="0"/>
                    <a:cs typeface="Arial" charset="0"/>
                  </a:rPr>
                  <a:t>de representação de tragédias e comédias.</a:t>
                </a:r>
                <a:r>
                  <a:rPr lang="en-US" sz="1600" dirty="0">
                    <a:latin typeface="Arial" charset="0"/>
                    <a:cs typeface="Arial" charset="0"/>
                  </a:rPr>
                  <a:t> </a:t>
                </a:r>
              </a:p>
            </p:txBody>
          </p:sp>
        </p:grpSp>
        <p:grpSp>
          <p:nvGrpSpPr>
            <p:cNvPr id="20498" name="Group 12"/>
            <p:cNvGrpSpPr>
              <a:grpSpLocks/>
            </p:cNvGrpSpPr>
            <p:nvPr/>
          </p:nvGrpSpPr>
          <p:grpSpPr bwMode="auto">
            <a:xfrm rot="-501344">
              <a:off x="7023100" y="5421313"/>
              <a:ext cx="2414588" cy="584200"/>
              <a:chOff x="7023640" y="5421371"/>
              <a:chExt cx="2414728" cy="584776"/>
            </a:xfrm>
          </p:grpSpPr>
          <p:sp>
            <p:nvSpPr>
              <p:cNvPr id="20499" name="Rectangle 29"/>
              <p:cNvSpPr>
                <a:spLocks noChangeArrowheads="1"/>
              </p:cNvSpPr>
              <p:nvPr/>
            </p:nvSpPr>
            <p:spPr bwMode="auto">
              <a:xfrm rot="201344">
                <a:off x="7023640" y="5421371"/>
                <a:ext cx="2328586" cy="584776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pt-PT"/>
              </a:p>
            </p:txBody>
          </p:sp>
          <p:sp>
            <p:nvSpPr>
              <p:cNvPr id="20500" name="Rectangle 30"/>
              <p:cNvSpPr>
                <a:spLocks noChangeArrowheads="1"/>
              </p:cNvSpPr>
              <p:nvPr/>
            </p:nvSpPr>
            <p:spPr bwMode="auto">
              <a:xfrm rot="201344">
                <a:off x="7023640" y="5421371"/>
                <a:ext cx="2414728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pt-PT" sz="1600" dirty="0" smtClean="0">
                    <a:latin typeface="Arial" charset="0"/>
                    <a:cs typeface="Arial" charset="0"/>
                  </a:rPr>
                  <a:t>Espaço </a:t>
                </a:r>
                <a:r>
                  <a:rPr lang="pt-PT" sz="1600" dirty="0">
                    <a:latin typeface="Arial" charset="0"/>
                    <a:cs typeface="Arial" charset="0"/>
                  </a:rPr>
                  <a:t>dedicado à competição desportiva</a:t>
                </a:r>
                <a:endParaRPr lang="en-US" sz="1600" dirty="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35000" y="5112912"/>
            <a:ext cx="8434388" cy="338137"/>
            <a:chOff x="635001" y="4882250"/>
            <a:chExt cx="8434228" cy="337387"/>
          </a:xfrm>
        </p:grpSpPr>
        <p:sp>
          <p:nvSpPr>
            <p:cNvPr id="20493" name="Rectangle 14"/>
            <p:cNvSpPr>
              <a:spLocks noChangeArrowheads="1"/>
            </p:cNvSpPr>
            <p:nvPr/>
          </p:nvSpPr>
          <p:spPr bwMode="auto">
            <a:xfrm>
              <a:off x="635001" y="4882250"/>
              <a:ext cx="1810607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 err="1">
                  <a:latin typeface="Arial" charset="0"/>
                  <a:cs typeface="Arial" charset="0"/>
                </a:rPr>
                <a:t>Templo</a:t>
              </a:r>
              <a:r>
                <a:rPr lang="en-US" sz="1600" dirty="0">
                  <a:latin typeface="Arial" charset="0"/>
                  <a:cs typeface="Arial" charset="0"/>
                </a:rPr>
                <a:t> de </a:t>
              </a:r>
              <a:r>
                <a:rPr lang="en-US" sz="1600" dirty="0" err="1">
                  <a:latin typeface="Arial" charset="0"/>
                  <a:cs typeface="Arial" charset="0"/>
                </a:rPr>
                <a:t>Apolo</a:t>
              </a:r>
              <a:r>
                <a:rPr lang="en-US" sz="1600" dirty="0"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20494" name="Rectangle 36"/>
            <p:cNvSpPr>
              <a:spLocks noChangeArrowheads="1"/>
            </p:cNvSpPr>
            <p:nvPr/>
          </p:nvSpPr>
          <p:spPr bwMode="auto">
            <a:xfrm>
              <a:off x="3210649" y="4882250"/>
              <a:ext cx="2093611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 err="1">
                  <a:latin typeface="Arial" charset="0"/>
                  <a:cs typeface="Arial" charset="0"/>
                </a:rPr>
                <a:t>Teatro</a:t>
              </a:r>
              <a:r>
                <a:rPr lang="en-US" sz="1600" dirty="0">
                  <a:latin typeface="Arial" charset="0"/>
                  <a:cs typeface="Arial" charset="0"/>
                </a:rPr>
                <a:t> </a:t>
              </a:r>
              <a:r>
                <a:rPr lang="en-US" sz="1600" dirty="0" err="1">
                  <a:latin typeface="Arial" charset="0"/>
                  <a:cs typeface="Arial" charset="0"/>
                </a:rPr>
                <a:t>em</a:t>
              </a:r>
              <a:r>
                <a:rPr lang="en-US" sz="1600" dirty="0">
                  <a:latin typeface="Arial" charset="0"/>
                  <a:cs typeface="Arial" charset="0"/>
                </a:rPr>
                <a:t> Taormina </a:t>
              </a:r>
            </a:p>
          </p:txBody>
        </p:sp>
        <p:sp>
          <p:nvSpPr>
            <p:cNvPr id="20495" name="Rectangle 37"/>
            <p:cNvSpPr>
              <a:spLocks noChangeArrowheads="1"/>
            </p:cNvSpPr>
            <p:nvPr/>
          </p:nvSpPr>
          <p:spPr bwMode="auto">
            <a:xfrm>
              <a:off x="7023640" y="4882250"/>
              <a:ext cx="2045589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 err="1">
                  <a:latin typeface="Arial" charset="0"/>
                  <a:cs typeface="Arial" charset="0"/>
                </a:rPr>
                <a:t>Ginásio</a:t>
              </a:r>
              <a:r>
                <a:rPr lang="en-US" sz="1600" dirty="0">
                  <a:latin typeface="Arial" charset="0"/>
                  <a:cs typeface="Arial" charset="0"/>
                </a:rPr>
                <a:t> </a:t>
              </a:r>
              <a:r>
                <a:rPr lang="en-US" sz="1600" dirty="0" err="1">
                  <a:latin typeface="Arial" charset="0"/>
                  <a:cs typeface="Arial" charset="0"/>
                </a:rPr>
                <a:t>em</a:t>
              </a:r>
              <a:r>
                <a:rPr lang="en-US" sz="1600" dirty="0">
                  <a:latin typeface="Arial" charset="0"/>
                  <a:cs typeface="Arial" charset="0"/>
                </a:rPr>
                <a:t> </a:t>
              </a:r>
              <a:r>
                <a:rPr lang="en-US" sz="1600" dirty="0" err="1">
                  <a:latin typeface="Arial" charset="0"/>
                  <a:cs typeface="Arial" charset="0"/>
                </a:rPr>
                <a:t>Olímpia</a:t>
              </a:r>
              <a:endParaRPr lang="en-US" sz="1600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7" name="02_Vamos_Conhecer_a_Arte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6569075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>
            <a:grpSpLocks/>
          </p:cNvGrpSpPr>
          <p:nvPr/>
        </p:nvGrpSpPr>
        <p:grpSpPr bwMode="auto">
          <a:xfrm rot="1095896">
            <a:off x="7164255" y="2205582"/>
            <a:ext cx="2938985" cy="488530"/>
            <a:chOff x="5673520" y="2346728"/>
            <a:chExt cx="2301728" cy="488202"/>
          </a:xfrm>
        </p:grpSpPr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 rot="20738293">
              <a:off x="5673520" y="2353564"/>
              <a:ext cx="2225504" cy="48136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pt-PT"/>
            </a:p>
          </p:txBody>
        </p:sp>
        <p:sp>
          <p:nvSpPr>
            <p:cNvPr id="36" name="CaixaDeTexto 16"/>
            <p:cNvSpPr txBox="1">
              <a:spLocks noChangeArrowheads="1"/>
            </p:cNvSpPr>
            <p:nvPr/>
          </p:nvSpPr>
          <p:spPr bwMode="auto">
            <a:xfrm rot="20810789">
              <a:off x="5720465" y="2346728"/>
              <a:ext cx="2254783" cy="399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GB" sz="2000" b="1" dirty="0" err="1" smtClean="0">
                  <a:solidFill>
                    <a:schemeClr val="bg1"/>
                  </a:solidFill>
                  <a:latin typeface="Arial" charset="0"/>
                  <a:ea typeface="MS PGothic" charset="0"/>
                  <a:cs typeface="MS PGothic" charset="0"/>
                </a:rPr>
                <a:t>Damos-te</a:t>
              </a:r>
              <a:r>
                <a:rPr lang="en-GB" sz="2000" b="1" dirty="0" smtClean="0">
                  <a:solidFill>
                    <a:schemeClr val="bg1"/>
                  </a:solidFill>
                  <a:latin typeface="Arial" charset="0"/>
                  <a:ea typeface="MS PGothic" charset="0"/>
                  <a:cs typeface="MS PGothic" charset="0"/>
                </a:rPr>
                <a:t> </a:t>
              </a:r>
              <a:r>
                <a:rPr lang="en-GB" sz="2000" b="1" dirty="0" err="1" smtClean="0">
                  <a:solidFill>
                    <a:schemeClr val="bg1"/>
                  </a:solidFill>
                  <a:latin typeface="Arial" charset="0"/>
                  <a:ea typeface="MS PGothic" charset="0"/>
                  <a:cs typeface="MS PGothic" charset="0"/>
                </a:rPr>
                <a:t>uma</a:t>
              </a:r>
              <a:r>
                <a:rPr lang="en-GB" sz="2000" b="1" dirty="0" smtClean="0">
                  <a:solidFill>
                    <a:schemeClr val="bg1"/>
                  </a:solidFill>
                  <a:latin typeface="Arial" charset="0"/>
                  <a:ea typeface="MS PGothic" charset="0"/>
                  <a:cs typeface="MS PGothic" charset="0"/>
                </a:rPr>
                <a:t> </a:t>
              </a:r>
              <a:r>
                <a:rPr lang="en-GB" sz="2000" b="1" dirty="0" err="1" smtClean="0">
                  <a:solidFill>
                    <a:schemeClr val="bg1"/>
                  </a:solidFill>
                  <a:latin typeface="Arial" charset="0"/>
                  <a:ea typeface="MS PGothic" charset="0"/>
                  <a:cs typeface="MS PGothic" charset="0"/>
                </a:rPr>
                <a:t>ajuda</a:t>
              </a:r>
              <a:r>
                <a:rPr lang="en-GB" sz="2000" b="1" dirty="0" smtClean="0">
                  <a:solidFill>
                    <a:schemeClr val="bg1"/>
                  </a:solidFill>
                  <a:latin typeface="Arial" charset="0"/>
                  <a:ea typeface="MS PGothic" charset="0"/>
                  <a:cs typeface="MS PGothic" charset="0"/>
                </a:rPr>
                <a:t>!</a:t>
              </a:r>
              <a:endParaRPr lang="en-GB" sz="2000" b="1" dirty="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56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84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30200"/>
            <a:ext cx="5321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0" name="Group 18"/>
          <p:cNvGrpSpPr>
            <a:grpSpLocks/>
          </p:cNvGrpSpPr>
          <p:nvPr/>
        </p:nvGrpSpPr>
        <p:grpSpPr bwMode="auto">
          <a:xfrm>
            <a:off x="-696913" y="-1168400"/>
            <a:ext cx="10856913" cy="3073400"/>
            <a:chOff x="-696913" y="-1168400"/>
            <a:chExt cx="10856913" cy="3073400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rgbClr val="168DD1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0160001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6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191">
              <a:off x="-696913" y="-1168400"/>
              <a:ext cx="3238501" cy="307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7" name="Rectangle 6"/>
            <p:cNvSpPr>
              <a:spLocks/>
            </p:cNvSpPr>
            <p:nvPr/>
          </p:nvSpPr>
          <p:spPr bwMode="auto">
            <a:xfrm>
              <a:off x="106363" y="174625"/>
              <a:ext cx="655637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charset="0"/>
                  <a:cs typeface="Arial" charset="0"/>
                  <a:sym typeface="Arial" charset="0"/>
                </a:rPr>
                <a:t>B1</a:t>
              </a:r>
            </a:p>
          </p:txBody>
        </p:sp>
        <p:sp>
          <p:nvSpPr>
            <p:cNvPr id="22568" name="Rectangle 7"/>
            <p:cNvSpPr>
              <a:spLocks/>
            </p:cNvSpPr>
            <p:nvPr/>
          </p:nvSpPr>
          <p:spPr bwMode="auto">
            <a:xfrm>
              <a:off x="6052766" y="276225"/>
              <a:ext cx="394213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26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Arte da Grécia Antiga</a:t>
              </a:r>
            </a:p>
          </p:txBody>
        </p:sp>
      </p:grpSp>
      <p:grpSp>
        <p:nvGrpSpPr>
          <p:cNvPr id="18439" name="Group 12"/>
          <p:cNvGrpSpPr>
            <a:grpSpLocks/>
          </p:cNvGrpSpPr>
          <p:nvPr/>
        </p:nvGrpSpPr>
        <p:grpSpPr bwMode="auto">
          <a:xfrm>
            <a:off x="2820988" y="1557338"/>
            <a:ext cx="7339012" cy="579437"/>
            <a:chOff x="3667313" y="1240547"/>
            <a:chExt cx="6491941" cy="1018141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168DD1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313" y="1240547"/>
              <a:ext cx="6491941" cy="1018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4" name="TextBox 4"/>
            <p:cNvSpPr txBox="1">
              <a:spLocks noChangeArrowheads="1"/>
            </p:cNvSpPr>
            <p:nvPr/>
          </p:nvSpPr>
          <p:spPr bwMode="auto">
            <a:xfrm>
              <a:off x="3837040" y="1294559"/>
              <a:ext cx="6322214" cy="81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pt-PT" sz="2400" dirty="0">
                  <a:latin typeface="Arial" charset="0"/>
                  <a:cs typeface="Arial" charset="0"/>
                </a:rPr>
                <a:t>Que elementos caracterizam a arquitetura grega? </a:t>
              </a:r>
              <a:endParaRPr lang="en-US" sz="240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22532" name="Rectangle 36"/>
          <p:cNvSpPr>
            <a:spLocks noChangeArrowheads="1"/>
          </p:cNvSpPr>
          <p:nvPr/>
        </p:nvSpPr>
        <p:spPr bwMode="auto">
          <a:xfrm>
            <a:off x="-296863" y="6364288"/>
            <a:ext cx="10544176" cy="1390650"/>
          </a:xfrm>
          <a:prstGeom prst="rect">
            <a:avLst/>
          </a:prstGeom>
          <a:solidFill>
            <a:srgbClr val="168DD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pt-PT"/>
          </a:p>
        </p:txBody>
      </p:sp>
      <p:sp>
        <p:nvSpPr>
          <p:cNvPr id="18442" name="Rectangle 34"/>
          <p:cNvSpPr>
            <a:spLocks noChangeArrowheads="1"/>
          </p:cNvSpPr>
          <p:nvPr/>
        </p:nvSpPr>
        <p:spPr bwMode="auto">
          <a:xfrm>
            <a:off x="581025" y="6451600"/>
            <a:ext cx="94964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PT" sz="1600" i="1" dirty="0">
                <a:solidFill>
                  <a:srgbClr val="FFFFFF"/>
                </a:solidFill>
                <a:latin typeface="Arial" charset="0"/>
                <a:cs typeface="Arial" charset="0"/>
              </a:rPr>
              <a:t>As construções da Grécia Antiga tinham um conjunto de elementos arquitetónicos – tais como o frontão triangular, o friso, a cornija e as colunas – que lhes conferiam simetria, ordem, proporção e equilíbrio. Há diferentes tipos de colunas, dependendo das ordens arquitetónicas: a mais simples é a ordem dórica, segue-se a ordem jónica </a:t>
            </a:r>
            <a:r>
              <a:rPr lang="pt-PT" sz="1600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e, </a:t>
            </a:r>
            <a:r>
              <a:rPr lang="pt-PT" sz="1600" i="1" dirty="0">
                <a:solidFill>
                  <a:srgbClr val="FFFFFF"/>
                </a:solidFill>
                <a:latin typeface="Arial" charset="0"/>
                <a:cs typeface="Arial" charset="0"/>
              </a:rPr>
              <a:t>por </a:t>
            </a:r>
            <a:r>
              <a:rPr lang="pt-PT" sz="1600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último, </a:t>
            </a:r>
            <a:r>
              <a:rPr lang="pt-PT" sz="1600" i="1" dirty="0">
                <a:solidFill>
                  <a:srgbClr val="FFFFFF"/>
                </a:solidFill>
                <a:latin typeface="Arial" charset="0"/>
                <a:cs typeface="Arial" charset="0"/>
              </a:rPr>
              <a:t>a ordem coríntia, a mais complexa.</a:t>
            </a:r>
            <a:endParaRPr lang="en-US" sz="1600" i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 descr="20113751_MH7_PWP_F00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r="9859"/>
          <a:stretch>
            <a:fillRect/>
          </a:stretch>
        </p:blipFill>
        <p:spPr bwMode="auto">
          <a:xfrm>
            <a:off x="4556125" y="2697163"/>
            <a:ext cx="3994150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3743325"/>
            <a:ext cx="52863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82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2517775"/>
            <a:ext cx="25717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2986088"/>
            <a:ext cx="2374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392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76500"/>
            <a:ext cx="49213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2126266"/>
            <a:ext cx="4556125" cy="3684588"/>
            <a:chOff x="24351" y="1702492"/>
            <a:chExt cx="4554807" cy="3684121"/>
          </a:xfrm>
        </p:grpSpPr>
        <p:pic>
          <p:nvPicPr>
            <p:cNvPr id="22561" name="Picture 3" descr="20113751_MH7_PWP_F006.jpg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1" y="1702492"/>
              <a:ext cx="4338637" cy="3514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2" name="Rectangle 10"/>
            <p:cNvSpPr>
              <a:spLocks noChangeArrowheads="1"/>
            </p:cNvSpPr>
            <p:nvPr/>
          </p:nvSpPr>
          <p:spPr bwMode="auto">
            <a:xfrm>
              <a:off x="171967" y="5048059"/>
              <a:ext cx="44071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PT" sz="1600" i="1" dirty="0" smtClean="0">
                  <a:latin typeface="Arial" charset="0"/>
                  <a:cs typeface="Arial" charset="0"/>
                </a:rPr>
                <a:t>Ordem dórica   </a:t>
              </a:r>
              <a:r>
                <a:rPr lang="pt-PT" sz="1600" i="1" dirty="0">
                  <a:latin typeface="Arial" charset="0"/>
                  <a:cs typeface="Arial" charset="0"/>
                </a:rPr>
                <a:t>Ordem jónica   Ordem coríntia</a:t>
              </a:r>
              <a:r>
                <a:rPr lang="en-US" sz="1600" dirty="0">
                  <a:latin typeface="Arial" charset="0"/>
                  <a:cs typeface="Arial" charset="0"/>
                </a:rPr>
                <a:t> 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7183376" y="901336"/>
            <a:ext cx="1761611" cy="487091"/>
            <a:chOff x="6320999" y="3394303"/>
            <a:chExt cx="1379423" cy="486765"/>
          </a:xfrm>
          <a:solidFill>
            <a:schemeClr val="bg1"/>
          </a:solidFill>
        </p:grpSpPr>
        <p:sp>
          <p:nvSpPr>
            <p:cNvPr id="22559" name="Rectangle 63"/>
            <p:cNvSpPr>
              <a:spLocks noChangeArrowheads="1"/>
            </p:cNvSpPr>
            <p:nvPr/>
          </p:nvSpPr>
          <p:spPr bwMode="auto">
            <a:xfrm rot="21000000">
              <a:off x="6320999" y="3394303"/>
              <a:ext cx="1379423" cy="486765"/>
            </a:xfrm>
            <a:prstGeom prst="rect">
              <a:avLst/>
            </a:prstGeom>
            <a:grpFill/>
            <a:ln w="25400">
              <a:solidFill>
                <a:srgbClr val="168DD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pt-PT"/>
            </a:p>
          </p:txBody>
        </p:sp>
        <p:sp>
          <p:nvSpPr>
            <p:cNvPr id="22560" name="CaixaDeTexto 16"/>
            <p:cNvSpPr txBox="1">
              <a:spLocks noChangeArrowheads="1"/>
            </p:cNvSpPr>
            <p:nvPr/>
          </p:nvSpPr>
          <p:spPr bwMode="auto">
            <a:xfrm rot="21000000">
              <a:off x="6396018" y="3426008"/>
              <a:ext cx="1246533" cy="3998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GB" sz="2000" b="1" dirty="0" err="1">
                  <a:solidFill>
                    <a:srgbClr val="168DD1"/>
                  </a:solidFill>
                  <a:latin typeface="Arial" charset="0"/>
                  <a:ea typeface="MS PGothic" charset="0"/>
                  <a:cs typeface="MS PGothic" charset="0"/>
                </a:rPr>
                <a:t>Arquitetura</a:t>
              </a:r>
              <a:endParaRPr lang="en-GB" sz="2000" b="1" dirty="0">
                <a:solidFill>
                  <a:srgbClr val="168DD1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7716838" y="2743200"/>
            <a:ext cx="2254250" cy="584200"/>
            <a:chOff x="7740952" y="2404619"/>
            <a:chExt cx="2253947" cy="584776"/>
          </a:xfrm>
        </p:grpSpPr>
        <p:sp>
          <p:nvSpPr>
            <p:cNvPr id="22556" name="TextBox 10"/>
            <p:cNvSpPr txBox="1">
              <a:spLocks noChangeArrowheads="1"/>
            </p:cNvSpPr>
            <p:nvPr/>
          </p:nvSpPr>
          <p:spPr bwMode="auto">
            <a:xfrm>
              <a:off x="8763704" y="2404619"/>
              <a:ext cx="123119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pt-PT" sz="1600">
                  <a:latin typeface="Arial" charset="0"/>
                  <a:cs typeface="Arial" charset="0"/>
                </a:rPr>
                <a:t>Frontão triangular</a:t>
              </a:r>
              <a:endParaRPr lang="en-US" sz="1600">
                <a:latin typeface="Arial" charset="0"/>
                <a:cs typeface="Arial" charset="0"/>
              </a:endParaRPr>
            </a:p>
          </p:txBody>
        </p:sp>
        <p:cxnSp>
          <p:nvCxnSpPr>
            <p:cNvPr id="22557" name="Straight Connector 3"/>
            <p:cNvCxnSpPr>
              <a:cxnSpLocks noChangeShapeType="1"/>
            </p:cNvCxnSpPr>
            <p:nvPr/>
          </p:nvCxnSpPr>
          <p:spPr bwMode="auto">
            <a:xfrm>
              <a:off x="7740952" y="2647795"/>
              <a:ext cx="1022752" cy="49212"/>
            </a:xfrm>
            <a:prstGeom prst="line">
              <a:avLst/>
            </a:prstGeom>
            <a:noFill/>
            <a:ln w="25400">
              <a:solidFill>
                <a:srgbClr val="168DD1"/>
              </a:solidFill>
              <a:round/>
              <a:headEnd/>
              <a:tailEnd/>
            </a:ln>
          </p:spPr>
        </p:cxnSp>
        <p:sp>
          <p:nvSpPr>
            <p:cNvPr id="22558" name="Rounded Rectangle 13"/>
            <p:cNvSpPr>
              <a:spLocks noChangeArrowheads="1"/>
            </p:cNvSpPr>
            <p:nvPr/>
          </p:nvSpPr>
          <p:spPr bwMode="auto">
            <a:xfrm>
              <a:off x="8763704" y="2404619"/>
              <a:ext cx="1002596" cy="584776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168D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7856538" y="3327400"/>
            <a:ext cx="1873250" cy="620713"/>
            <a:chOff x="7881105" y="2989395"/>
            <a:chExt cx="1873100" cy="621147"/>
          </a:xfrm>
        </p:grpSpPr>
        <p:sp>
          <p:nvSpPr>
            <p:cNvPr id="22553" name="TextBox 10"/>
            <p:cNvSpPr txBox="1">
              <a:spLocks noChangeArrowheads="1"/>
            </p:cNvSpPr>
            <p:nvPr/>
          </p:nvSpPr>
          <p:spPr bwMode="auto">
            <a:xfrm>
              <a:off x="8998329" y="3223608"/>
              <a:ext cx="7558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pt-PT" sz="1600">
                  <a:latin typeface="Arial" charset="0"/>
                  <a:cs typeface="Arial" charset="0"/>
                </a:rPr>
                <a:t>Friso</a:t>
              </a:r>
              <a:endParaRPr lang="en-US" sz="1600">
                <a:latin typeface="Arial" charset="0"/>
                <a:cs typeface="Arial" charset="0"/>
              </a:endParaRPr>
            </a:p>
          </p:txBody>
        </p:sp>
        <p:cxnSp>
          <p:nvCxnSpPr>
            <p:cNvPr id="22554" name="Straight Connector 33"/>
            <p:cNvCxnSpPr>
              <a:cxnSpLocks noChangeShapeType="1"/>
            </p:cNvCxnSpPr>
            <p:nvPr/>
          </p:nvCxnSpPr>
          <p:spPr bwMode="auto">
            <a:xfrm>
              <a:off x="7881105" y="2989395"/>
              <a:ext cx="1022752" cy="415638"/>
            </a:xfrm>
            <a:prstGeom prst="line">
              <a:avLst/>
            </a:prstGeom>
            <a:noFill/>
            <a:ln w="25400">
              <a:solidFill>
                <a:srgbClr val="168DD1"/>
              </a:solidFill>
              <a:round/>
              <a:headEnd/>
              <a:tailEnd/>
            </a:ln>
          </p:spPr>
        </p:cxnSp>
        <p:sp>
          <p:nvSpPr>
            <p:cNvPr id="22555" name="Rounded Rectangle 35"/>
            <p:cNvSpPr>
              <a:spLocks noChangeArrowheads="1"/>
            </p:cNvSpPr>
            <p:nvPr/>
          </p:nvSpPr>
          <p:spPr bwMode="auto">
            <a:xfrm>
              <a:off x="8903857" y="3203539"/>
              <a:ext cx="838253" cy="407003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168D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8043863" y="4127500"/>
            <a:ext cx="1711325" cy="622300"/>
            <a:chOff x="8067524" y="4100458"/>
            <a:chExt cx="1711178" cy="621147"/>
          </a:xfrm>
        </p:grpSpPr>
        <p:grpSp>
          <p:nvGrpSpPr>
            <p:cNvPr id="22549" name="Group 20"/>
            <p:cNvGrpSpPr>
              <a:grpSpLocks/>
            </p:cNvGrpSpPr>
            <p:nvPr/>
          </p:nvGrpSpPr>
          <p:grpSpPr bwMode="auto">
            <a:xfrm>
              <a:off x="8067524" y="4100458"/>
              <a:ext cx="1711178" cy="584707"/>
              <a:chOff x="8067524" y="4100458"/>
              <a:chExt cx="1711178" cy="584707"/>
            </a:xfrm>
          </p:grpSpPr>
          <p:sp>
            <p:nvSpPr>
              <p:cNvPr id="22551" name="TextBox 10"/>
              <p:cNvSpPr txBox="1">
                <a:spLocks noChangeArrowheads="1"/>
              </p:cNvSpPr>
              <p:nvPr/>
            </p:nvSpPr>
            <p:spPr bwMode="auto">
              <a:xfrm>
                <a:off x="8914497" y="4347027"/>
                <a:ext cx="864205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0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eaLnBrk="0" hangingPunct="0">
                  <a:defRPr sz="30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eaLnBrk="0" hangingPunct="0">
                  <a:defRPr sz="30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eaLnBrk="0" hangingPunct="0">
                  <a:defRPr sz="30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eaLnBrk="0" hangingPunct="0">
                  <a:defRPr sz="30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r>
                  <a:rPr lang="pt-PT" sz="1600">
                    <a:latin typeface="Arial" charset="0"/>
                    <a:cs typeface="Arial" charset="0"/>
                  </a:rPr>
                  <a:t>Coluna</a:t>
                </a:r>
                <a:endParaRPr lang="en-US" sz="1600"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22552" name="Straight Connector 37"/>
              <p:cNvCxnSpPr>
                <a:cxnSpLocks noChangeShapeType="1"/>
              </p:cNvCxnSpPr>
              <p:nvPr/>
            </p:nvCxnSpPr>
            <p:spPr bwMode="auto">
              <a:xfrm>
                <a:off x="8067524" y="4100458"/>
                <a:ext cx="836333" cy="415638"/>
              </a:xfrm>
              <a:prstGeom prst="line">
                <a:avLst/>
              </a:prstGeom>
              <a:noFill/>
              <a:ln w="25400">
                <a:solidFill>
                  <a:srgbClr val="168DD1"/>
                </a:solidFill>
                <a:round/>
                <a:headEnd/>
                <a:tailEnd/>
              </a:ln>
            </p:spPr>
          </p:cxnSp>
        </p:grpSp>
        <p:sp>
          <p:nvSpPr>
            <p:cNvPr id="22550" name="Rounded Rectangle 38"/>
            <p:cNvSpPr>
              <a:spLocks noChangeArrowheads="1"/>
            </p:cNvSpPr>
            <p:nvPr/>
          </p:nvSpPr>
          <p:spPr bwMode="auto">
            <a:xfrm>
              <a:off x="8903857" y="4314602"/>
              <a:ext cx="838253" cy="407003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168D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102475" y="5226050"/>
            <a:ext cx="2757488" cy="596900"/>
            <a:chOff x="7126741" y="4887329"/>
            <a:chExt cx="2757511" cy="596871"/>
          </a:xfrm>
        </p:grpSpPr>
        <p:sp>
          <p:nvSpPr>
            <p:cNvPr id="22546" name="TextBox 10"/>
            <p:cNvSpPr txBox="1">
              <a:spLocks noChangeArrowheads="1"/>
            </p:cNvSpPr>
            <p:nvPr/>
          </p:nvSpPr>
          <p:spPr bwMode="auto">
            <a:xfrm>
              <a:off x="8799989" y="4887329"/>
              <a:ext cx="108426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pt-PT" sz="1600">
                  <a:latin typeface="Arial" charset="0"/>
                  <a:cs typeface="Arial" charset="0"/>
                </a:rPr>
                <a:t>Eixo de simetria</a:t>
              </a:r>
              <a:endParaRPr lang="en-US" sz="1600">
                <a:latin typeface="Arial" charset="0"/>
                <a:cs typeface="Arial" charset="0"/>
              </a:endParaRPr>
            </a:p>
          </p:txBody>
        </p:sp>
        <p:cxnSp>
          <p:nvCxnSpPr>
            <p:cNvPr id="22547" name="Straight Connector 40"/>
            <p:cNvCxnSpPr>
              <a:cxnSpLocks noChangeShapeType="1"/>
            </p:cNvCxnSpPr>
            <p:nvPr/>
          </p:nvCxnSpPr>
          <p:spPr bwMode="auto">
            <a:xfrm>
              <a:off x="7126741" y="4899424"/>
              <a:ext cx="1624868" cy="292388"/>
            </a:xfrm>
            <a:prstGeom prst="line">
              <a:avLst/>
            </a:prstGeom>
            <a:noFill/>
            <a:ln w="25400">
              <a:solidFill>
                <a:srgbClr val="168DD1"/>
              </a:solidFill>
              <a:round/>
              <a:headEnd/>
              <a:tailEnd/>
            </a:ln>
          </p:spPr>
        </p:cxnSp>
        <p:sp>
          <p:nvSpPr>
            <p:cNvPr id="22548" name="Rounded Rectangle 41"/>
            <p:cNvSpPr>
              <a:spLocks noChangeArrowheads="1"/>
            </p:cNvSpPr>
            <p:nvPr/>
          </p:nvSpPr>
          <p:spPr bwMode="auto">
            <a:xfrm>
              <a:off x="8751609" y="4899424"/>
              <a:ext cx="1002596" cy="584776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168D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</p:grpSp>
      <p:pic>
        <p:nvPicPr>
          <p:cNvPr id="24" name="03_Vamos_Conhecer_a_Arte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0613"/>
            <a:ext cx="38576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4144625" y="5976159"/>
            <a:ext cx="52116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pt-BR" sz="1400" dirty="0">
                <a:latin typeface="Arial"/>
                <a:ea typeface="MS PGothic" charset="0"/>
                <a:cs typeface="Arial"/>
              </a:rPr>
              <a:t>Templo de Atena Nike, na Acrópole de Atenas, na atualidade.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323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8442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30200"/>
            <a:ext cx="5321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8" name="Group 18"/>
          <p:cNvGrpSpPr>
            <a:grpSpLocks/>
          </p:cNvGrpSpPr>
          <p:nvPr/>
        </p:nvGrpSpPr>
        <p:grpSpPr bwMode="auto">
          <a:xfrm>
            <a:off x="-696913" y="-1168400"/>
            <a:ext cx="10856913" cy="3073400"/>
            <a:chOff x="-696913" y="-1168400"/>
            <a:chExt cx="10856913" cy="3073400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rgbClr val="168DD1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0160001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9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191">
              <a:off x="-696913" y="-1168400"/>
              <a:ext cx="3238501" cy="307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0" name="Rectangle 6"/>
            <p:cNvSpPr>
              <a:spLocks/>
            </p:cNvSpPr>
            <p:nvPr/>
          </p:nvSpPr>
          <p:spPr bwMode="auto">
            <a:xfrm>
              <a:off x="106363" y="174625"/>
              <a:ext cx="655637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charset="0"/>
                  <a:cs typeface="Arial" charset="0"/>
                  <a:sym typeface="Arial" charset="0"/>
                </a:rPr>
                <a:t>B1</a:t>
              </a:r>
            </a:p>
          </p:txBody>
        </p:sp>
        <p:sp>
          <p:nvSpPr>
            <p:cNvPr id="24601" name="Rectangle 7"/>
            <p:cNvSpPr>
              <a:spLocks/>
            </p:cNvSpPr>
            <p:nvPr/>
          </p:nvSpPr>
          <p:spPr bwMode="auto">
            <a:xfrm>
              <a:off x="6052766" y="276225"/>
              <a:ext cx="394213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26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Arte da Grécia Antiga</a:t>
              </a:r>
            </a:p>
          </p:txBody>
        </p:sp>
      </p:grpSp>
      <p:grpSp>
        <p:nvGrpSpPr>
          <p:cNvPr id="18439" name="Group 12"/>
          <p:cNvGrpSpPr>
            <a:grpSpLocks/>
          </p:cNvGrpSpPr>
          <p:nvPr/>
        </p:nvGrpSpPr>
        <p:grpSpPr bwMode="auto">
          <a:xfrm>
            <a:off x="4954588" y="1538288"/>
            <a:ext cx="5229225" cy="579437"/>
            <a:chOff x="5274788" y="1240547"/>
            <a:chExt cx="4884467" cy="1018141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168DD1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788" y="1240547"/>
              <a:ext cx="4884466" cy="1018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7" name="TextBox 4"/>
            <p:cNvSpPr txBox="1">
              <a:spLocks noChangeArrowheads="1"/>
            </p:cNvSpPr>
            <p:nvPr/>
          </p:nvSpPr>
          <p:spPr bwMode="auto">
            <a:xfrm>
              <a:off x="5388381" y="1294559"/>
              <a:ext cx="4770874" cy="81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pt-PT" sz="2400" dirty="0">
                  <a:latin typeface="Arial" charset="0"/>
                  <a:cs typeface="Arial" charset="0"/>
                </a:rPr>
                <a:t>Como se caracteriza a escultura? </a:t>
              </a:r>
              <a:endParaRPr lang="en-US" sz="240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24580" name="Rectangle 36"/>
          <p:cNvSpPr>
            <a:spLocks noChangeArrowheads="1"/>
          </p:cNvSpPr>
          <p:nvPr/>
        </p:nvSpPr>
        <p:spPr bwMode="auto">
          <a:xfrm>
            <a:off x="-296863" y="6418263"/>
            <a:ext cx="10544176" cy="1228725"/>
          </a:xfrm>
          <a:prstGeom prst="rect">
            <a:avLst/>
          </a:prstGeom>
          <a:solidFill>
            <a:srgbClr val="168DD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pt-PT"/>
          </a:p>
        </p:txBody>
      </p:sp>
      <p:sp>
        <p:nvSpPr>
          <p:cNvPr id="18442" name="Rectangle 34"/>
          <p:cNvSpPr>
            <a:spLocks noChangeArrowheads="1"/>
          </p:cNvSpPr>
          <p:nvPr/>
        </p:nvSpPr>
        <p:spPr bwMode="auto">
          <a:xfrm>
            <a:off x="903288" y="6546850"/>
            <a:ext cx="8299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PT" sz="1600" i="1" dirty="0">
                <a:solidFill>
                  <a:srgbClr val="FFFFFF"/>
                </a:solidFill>
                <a:latin typeface="Arial" charset="0"/>
                <a:cs typeface="Arial" charset="0"/>
              </a:rPr>
              <a:t>Os escultores gregos elegeram a mitologia e o corpo humano como os principais temas das suas obras. Quer como figuras autónomas quer como relevos decorativos da arquitetura, as esculturas gregas revelam-nos naturalismo, movimento e idealismo.</a:t>
            </a:r>
            <a:endParaRPr lang="en-US" sz="1600" i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475477" y="871514"/>
            <a:ext cx="1526647" cy="487645"/>
            <a:chOff x="6321000" y="3394305"/>
            <a:chExt cx="1379423" cy="486765"/>
          </a:xfrm>
        </p:grpSpPr>
        <p:sp>
          <p:nvSpPr>
            <p:cNvPr id="24594" name="Rectangle 63"/>
            <p:cNvSpPr>
              <a:spLocks noChangeArrowheads="1"/>
            </p:cNvSpPr>
            <p:nvPr/>
          </p:nvSpPr>
          <p:spPr bwMode="auto">
            <a:xfrm rot="21000000">
              <a:off x="6321000" y="3394305"/>
              <a:ext cx="1379423" cy="48676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68DD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pt-PT"/>
            </a:p>
          </p:txBody>
        </p:sp>
        <p:sp>
          <p:nvSpPr>
            <p:cNvPr id="24595" name="CaixaDeTexto 16"/>
            <p:cNvSpPr txBox="1">
              <a:spLocks noChangeArrowheads="1"/>
            </p:cNvSpPr>
            <p:nvPr/>
          </p:nvSpPr>
          <p:spPr bwMode="auto">
            <a:xfrm rot="21000000">
              <a:off x="6405619" y="3418758"/>
              <a:ext cx="1246108" cy="39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GB" sz="2000" b="1" dirty="0" err="1">
                  <a:solidFill>
                    <a:srgbClr val="168DD1"/>
                  </a:solidFill>
                  <a:latin typeface="Arial" charset="0"/>
                  <a:ea typeface="MS PGothic" charset="0"/>
                  <a:cs typeface="MS PGothic" charset="0"/>
                </a:rPr>
                <a:t>Escultura</a:t>
              </a:r>
              <a:endParaRPr lang="en-GB" sz="2000" b="1" dirty="0">
                <a:solidFill>
                  <a:srgbClr val="168DD1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994025" y="1638300"/>
            <a:ext cx="6854825" cy="4670425"/>
            <a:chOff x="3139374" y="1638274"/>
            <a:chExt cx="6855524" cy="4669766"/>
          </a:xfrm>
        </p:grpSpPr>
        <p:grpSp>
          <p:nvGrpSpPr>
            <p:cNvPr id="24588" name="Group 14"/>
            <p:cNvGrpSpPr>
              <a:grpSpLocks/>
            </p:cNvGrpSpPr>
            <p:nvPr/>
          </p:nvGrpSpPr>
          <p:grpSpPr bwMode="auto">
            <a:xfrm>
              <a:off x="3139374" y="1638274"/>
              <a:ext cx="3224737" cy="4669766"/>
              <a:chOff x="3139374" y="1638274"/>
              <a:chExt cx="3224737" cy="4669766"/>
            </a:xfrm>
          </p:grpSpPr>
          <p:pic>
            <p:nvPicPr>
              <p:cNvPr id="24592" name="Picture 3" descr="20113751_MH7_PWP_F007.jp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9374" y="1638274"/>
                <a:ext cx="3224737" cy="4339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93" name="Rectangle 6"/>
              <p:cNvSpPr>
                <a:spLocks noChangeArrowheads="1"/>
              </p:cNvSpPr>
              <p:nvPr/>
            </p:nvSpPr>
            <p:spPr bwMode="auto">
              <a:xfrm>
                <a:off x="4123971" y="6000266"/>
                <a:ext cx="1335332" cy="307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PT" sz="1400">
                    <a:latin typeface="Arial" charset="0"/>
                    <a:cs typeface="Arial" charset="0"/>
                  </a:rPr>
                  <a:t>Vénus de Milo</a:t>
                </a:r>
                <a:endParaRPr lang="en-US" sz="1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4589" name="Group 13"/>
            <p:cNvGrpSpPr>
              <a:grpSpLocks/>
            </p:cNvGrpSpPr>
            <p:nvPr/>
          </p:nvGrpSpPr>
          <p:grpSpPr bwMode="auto">
            <a:xfrm>
              <a:off x="5814595" y="2625150"/>
              <a:ext cx="4180303" cy="3682890"/>
              <a:chOff x="5814595" y="2625150"/>
              <a:chExt cx="4180303" cy="3682890"/>
            </a:xfrm>
          </p:grpSpPr>
          <p:pic>
            <p:nvPicPr>
              <p:cNvPr id="24590" name="Picture 4" descr="20113751_MH7_PWP_F008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4595" y="2625150"/>
                <a:ext cx="4180303" cy="3478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91" name="Rectangle 26"/>
              <p:cNvSpPr>
                <a:spLocks noChangeArrowheads="1"/>
              </p:cNvSpPr>
              <p:nvPr/>
            </p:nvSpPr>
            <p:spPr bwMode="auto">
              <a:xfrm>
                <a:off x="6794202" y="6000266"/>
                <a:ext cx="1771832" cy="307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PT" sz="1400" dirty="0">
                    <a:latin typeface="Arial" charset="0"/>
                    <a:cs typeface="Arial" charset="0"/>
                  </a:rPr>
                  <a:t>Relevo do </a:t>
                </a:r>
                <a:r>
                  <a:rPr lang="pt-PT" sz="1400" dirty="0" err="1">
                    <a:latin typeface="Arial" charset="0"/>
                    <a:cs typeface="Arial" charset="0"/>
                  </a:rPr>
                  <a:t>Pártenon</a:t>
                </a:r>
                <a:endParaRPr lang="en-US" sz="1400" dirty="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34975" y="4757738"/>
            <a:ext cx="25590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>
                <a:latin typeface="Arial" charset="0"/>
                <a:cs typeface="Arial" charset="0"/>
              </a:rPr>
              <a:t>I</a:t>
            </a:r>
            <a:r>
              <a:rPr lang="pt-PT" sz="1800" b="1" dirty="0" err="1">
                <a:latin typeface="Arial" charset="0"/>
                <a:cs typeface="Arial" charset="0"/>
              </a:rPr>
              <a:t>dealismo</a:t>
            </a:r>
            <a:endParaRPr lang="pt-PT" sz="1800" b="1" dirty="0">
              <a:latin typeface="Arial" charset="0"/>
              <a:cs typeface="Arial" charset="0"/>
            </a:endParaRPr>
          </a:p>
          <a:p>
            <a:r>
              <a:rPr lang="pt-PT" sz="1800" dirty="0">
                <a:latin typeface="Arial" charset="0"/>
                <a:cs typeface="Arial" charset="0"/>
              </a:rPr>
              <a:t>as imperfeições não são representadas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4975" y="2025650"/>
            <a:ext cx="3689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>
                <a:latin typeface="Arial" charset="0"/>
                <a:cs typeface="Arial" charset="0"/>
              </a:rPr>
              <a:t>N</a:t>
            </a:r>
            <a:r>
              <a:rPr lang="pt-PT" sz="1800" b="1" dirty="0" err="1">
                <a:latin typeface="Arial" charset="0"/>
                <a:cs typeface="Arial" charset="0"/>
              </a:rPr>
              <a:t>aturalismo</a:t>
            </a:r>
            <a:endParaRPr lang="pt-PT" sz="1800" b="1" dirty="0">
              <a:latin typeface="Arial" charset="0"/>
              <a:cs typeface="Arial" charset="0"/>
            </a:endParaRPr>
          </a:p>
          <a:p>
            <a:r>
              <a:rPr lang="pt-PT" sz="1800" dirty="0">
                <a:latin typeface="Arial" charset="0"/>
                <a:cs typeface="Arial" charset="0"/>
              </a:rPr>
              <a:t>imitação da Natureza e reprodução das formas anatómicas do corpo humano 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34975" y="3543300"/>
            <a:ext cx="31781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>
                <a:latin typeface="Arial" charset="0"/>
                <a:cs typeface="Arial" charset="0"/>
              </a:rPr>
              <a:t>M</a:t>
            </a:r>
            <a:r>
              <a:rPr lang="pt-PT" sz="1800" b="1" dirty="0" err="1">
                <a:latin typeface="Arial" charset="0"/>
                <a:cs typeface="Arial" charset="0"/>
              </a:rPr>
              <a:t>ovimento</a:t>
            </a:r>
            <a:r>
              <a:rPr lang="pt-PT" sz="1800" b="1" dirty="0">
                <a:latin typeface="Arial" charset="0"/>
                <a:cs typeface="Arial" charset="0"/>
              </a:rPr>
              <a:t> </a:t>
            </a:r>
          </a:p>
          <a:p>
            <a:r>
              <a:rPr lang="pt-PT" sz="1800" dirty="0">
                <a:latin typeface="Arial" charset="0"/>
                <a:cs typeface="Arial" charset="0"/>
              </a:rPr>
              <a:t>visível nas posições do corpo e no vestuário</a:t>
            </a: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2" name="04_Vamos_Conhecer_a_Arte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6418263"/>
            <a:ext cx="4175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442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30200"/>
            <a:ext cx="5321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6" name="Group 18"/>
          <p:cNvGrpSpPr>
            <a:grpSpLocks/>
          </p:cNvGrpSpPr>
          <p:nvPr/>
        </p:nvGrpSpPr>
        <p:grpSpPr bwMode="auto">
          <a:xfrm>
            <a:off x="-696913" y="-1168400"/>
            <a:ext cx="10856913" cy="3073400"/>
            <a:chOff x="-696913" y="-1168400"/>
            <a:chExt cx="10856913" cy="3073400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rgbClr val="168DD1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0160001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9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191">
              <a:off x="-696913" y="-1168400"/>
              <a:ext cx="3238501" cy="307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0" name="Rectangle 6"/>
            <p:cNvSpPr>
              <a:spLocks/>
            </p:cNvSpPr>
            <p:nvPr/>
          </p:nvSpPr>
          <p:spPr bwMode="auto">
            <a:xfrm>
              <a:off x="106363" y="174625"/>
              <a:ext cx="655637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charset="0"/>
                  <a:cs typeface="Arial" charset="0"/>
                  <a:sym typeface="Arial" charset="0"/>
                </a:rPr>
                <a:t>B1</a:t>
              </a:r>
            </a:p>
          </p:txBody>
        </p:sp>
        <p:sp>
          <p:nvSpPr>
            <p:cNvPr id="26651" name="Rectangle 7"/>
            <p:cNvSpPr>
              <a:spLocks/>
            </p:cNvSpPr>
            <p:nvPr/>
          </p:nvSpPr>
          <p:spPr bwMode="auto">
            <a:xfrm>
              <a:off x="6052766" y="276225"/>
              <a:ext cx="394213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26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Arte da Grécia Antiga</a:t>
              </a:r>
            </a:p>
          </p:txBody>
        </p:sp>
      </p:grpSp>
      <p:grpSp>
        <p:nvGrpSpPr>
          <p:cNvPr id="18439" name="Group 12"/>
          <p:cNvGrpSpPr>
            <a:grpSpLocks/>
          </p:cNvGrpSpPr>
          <p:nvPr/>
        </p:nvGrpSpPr>
        <p:grpSpPr bwMode="auto">
          <a:xfrm>
            <a:off x="1846263" y="1506538"/>
            <a:ext cx="8308975" cy="579437"/>
            <a:chOff x="3667313" y="1240547"/>
            <a:chExt cx="6491941" cy="1018141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168DD1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313" y="1240547"/>
              <a:ext cx="6491941" cy="1018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7" name="TextBox 4"/>
            <p:cNvSpPr txBox="1">
              <a:spLocks noChangeArrowheads="1"/>
            </p:cNvSpPr>
            <p:nvPr/>
          </p:nvSpPr>
          <p:spPr bwMode="auto">
            <a:xfrm>
              <a:off x="3784600" y="1294559"/>
              <a:ext cx="6374654" cy="81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r>
                <a:rPr lang="pt-PT" sz="2400">
                  <a:latin typeface="Arial" charset="0"/>
                  <a:cs typeface="Arial" charset="0"/>
                </a:rPr>
                <a:t>Que características apresenta a pintura grega?</a:t>
              </a:r>
              <a:endParaRPr lang="en-US" sz="2400">
                <a:latin typeface="Arial" charset="0"/>
                <a:cs typeface="Arial" charset="0"/>
              </a:endParaRPr>
            </a:p>
          </p:txBody>
        </p:sp>
      </p:grpSp>
      <p:sp>
        <p:nvSpPr>
          <p:cNvPr id="26628" name="Rectangle 36"/>
          <p:cNvSpPr>
            <a:spLocks noChangeArrowheads="1"/>
          </p:cNvSpPr>
          <p:nvPr/>
        </p:nvSpPr>
        <p:spPr bwMode="auto">
          <a:xfrm>
            <a:off x="-296863" y="6432550"/>
            <a:ext cx="10544176" cy="1228725"/>
          </a:xfrm>
          <a:prstGeom prst="rect">
            <a:avLst/>
          </a:prstGeom>
          <a:solidFill>
            <a:srgbClr val="168DD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pt-PT"/>
          </a:p>
        </p:txBody>
      </p:sp>
      <p:sp>
        <p:nvSpPr>
          <p:cNvPr id="18442" name="Rectangle 34"/>
          <p:cNvSpPr>
            <a:spLocks noChangeArrowheads="1"/>
          </p:cNvSpPr>
          <p:nvPr/>
        </p:nvSpPr>
        <p:spPr bwMode="auto">
          <a:xfrm>
            <a:off x="438150" y="6546850"/>
            <a:ext cx="9639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PT" sz="1600" i="1">
                <a:solidFill>
                  <a:srgbClr val="FFFFFF"/>
                </a:solidFill>
                <a:latin typeface="Arial" charset="0"/>
                <a:cs typeface="Arial" charset="0"/>
              </a:rPr>
              <a:t>São poucas as pinturas da Grécia Antiga que chegaram até aos nossos dias. Os vasos de cerâmica, de fundo negro e figuras vermelhas e vice-versa, e as paredes de túmulos são as exceções. Mais uma vez, o quotidiano e a mitologia revelam-se como os temas preferidos dos pintores gregos.</a:t>
            </a:r>
            <a:endParaRPr lang="en-US" sz="1600" i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7306395" y="819320"/>
            <a:ext cx="1327592" cy="575668"/>
            <a:chOff x="6320956" y="3384276"/>
            <a:chExt cx="1379423" cy="486352"/>
          </a:xfrm>
        </p:grpSpPr>
        <p:sp>
          <p:nvSpPr>
            <p:cNvPr id="26644" name="Rectangle 63"/>
            <p:cNvSpPr>
              <a:spLocks noChangeArrowheads="1"/>
            </p:cNvSpPr>
            <p:nvPr/>
          </p:nvSpPr>
          <p:spPr bwMode="auto">
            <a:xfrm rot="21000000">
              <a:off x="6320956" y="3384276"/>
              <a:ext cx="1379423" cy="48635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68DD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pt-PT"/>
            </a:p>
          </p:txBody>
        </p:sp>
        <p:sp>
          <p:nvSpPr>
            <p:cNvPr id="26645" name="CaixaDeTexto 16"/>
            <p:cNvSpPr txBox="1">
              <a:spLocks noChangeArrowheads="1"/>
            </p:cNvSpPr>
            <p:nvPr/>
          </p:nvSpPr>
          <p:spPr bwMode="auto">
            <a:xfrm rot="21000000">
              <a:off x="6461263" y="3439575"/>
              <a:ext cx="1126786" cy="33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GB" sz="2000" b="1" dirty="0" err="1">
                  <a:solidFill>
                    <a:srgbClr val="168DD1"/>
                  </a:solidFill>
                  <a:latin typeface="Arial" charset="0"/>
                  <a:ea typeface="MS PGothic" charset="0"/>
                  <a:cs typeface="MS PGothic" charset="0"/>
                </a:rPr>
                <a:t>Pintura</a:t>
              </a:r>
              <a:endParaRPr lang="en-GB" sz="2000" b="1" dirty="0">
                <a:solidFill>
                  <a:srgbClr val="168DD1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2250" y="2232025"/>
            <a:ext cx="2497138" cy="646113"/>
          </a:xfrm>
          <a:prstGeom prst="rect">
            <a:avLst/>
          </a:prstGeom>
          <a:solidFill>
            <a:srgbClr val="168DD1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</a:rPr>
              <a:t>Pintura </a:t>
            </a:r>
            <a:r>
              <a:rPr lang="pt-BR" sz="1800" dirty="0">
                <a:solidFill>
                  <a:schemeClr val="bg1"/>
                </a:solidFill>
                <a:latin typeface="Arial" charset="0"/>
                <a:ea typeface="MS PGothic" charset="0"/>
              </a:rPr>
              <a:t>mural e em cerâmica</a:t>
            </a:r>
            <a:endParaRPr lang="en-US" sz="1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2251" y="3216275"/>
            <a:ext cx="2497137" cy="923330"/>
          </a:xfrm>
          <a:prstGeom prst="rect">
            <a:avLst/>
          </a:prstGeom>
          <a:solidFill>
            <a:srgbClr val="168DD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pt-BR" sz="1800" dirty="0" smtClean="0">
                <a:solidFill>
                  <a:srgbClr val="FFFFFF"/>
                </a:solidFill>
                <a:latin typeface="Arial" charset="0"/>
                <a:ea typeface="MS PGothic" charset="0"/>
              </a:rPr>
              <a:t>Cerâmica </a:t>
            </a:r>
            <a:r>
              <a:rPr lang="pt-BR" sz="1800" dirty="0">
                <a:solidFill>
                  <a:srgbClr val="FFFFFF"/>
                </a:solidFill>
                <a:latin typeface="Arial" charset="0"/>
                <a:ea typeface="MS PGothic" charset="0"/>
              </a:rPr>
              <a:t>pintada com figuras negras ou figuras vermelhas</a:t>
            </a:r>
            <a:endParaRPr lang="en-US" sz="1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925316" y="2232026"/>
            <a:ext cx="2380109" cy="3731159"/>
            <a:chOff x="2925752" y="2232026"/>
            <a:chExt cx="2380110" cy="3731913"/>
          </a:xfrm>
        </p:grpSpPr>
        <p:pic>
          <p:nvPicPr>
            <p:cNvPr id="26642" name="Picture 2" descr="20113751_MH7_PWP_F016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249" y="2232026"/>
              <a:ext cx="2360613" cy="294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3" name="Rectangle 1"/>
            <p:cNvSpPr>
              <a:spLocks noChangeArrowheads="1"/>
            </p:cNvSpPr>
            <p:nvPr/>
          </p:nvSpPr>
          <p:spPr bwMode="auto">
            <a:xfrm>
              <a:off x="2925752" y="5225275"/>
              <a:ext cx="236061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sz="1400" dirty="0">
                  <a:latin typeface="Arial" charset="0"/>
                  <a:ea typeface="MS PGothic" charset="0"/>
                </a:rPr>
                <a:t>Rapto de Perséfone, pintura na parede de um túmulo do século IV a. </a:t>
              </a:r>
              <a:r>
                <a:rPr lang="pt-BR" sz="1400" dirty="0" smtClean="0">
                  <a:latin typeface="Arial" charset="0"/>
                  <a:ea typeface="MS PGothic" charset="0"/>
                </a:rPr>
                <a:t>C.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395549" y="2405825"/>
            <a:ext cx="2736850" cy="3365783"/>
            <a:chOff x="5396232" y="2405826"/>
            <a:chExt cx="2735778" cy="3365989"/>
          </a:xfrm>
        </p:grpSpPr>
        <p:pic>
          <p:nvPicPr>
            <p:cNvPr id="26640" name="Picture 3" descr="20113751_MH7_PWP_F009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4169" y="2405826"/>
              <a:ext cx="2462212" cy="27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1" name="Rectangle 22"/>
            <p:cNvSpPr>
              <a:spLocks noChangeArrowheads="1"/>
            </p:cNvSpPr>
            <p:nvPr/>
          </p:nvSpPr>
          <p:spPr bwMode="auto">
            <a:xfrm>
              <a:off x="5396232" y="5248595"/>
              <a:ext cx="273577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sz="1400" dirty="0">
                  <a:latin typeface="Arial" charset="0"/>
                  <a:ea typeface="MS PGothic" charset="0"/>
                </a:rPr>
                <a:t>Dioniso no seu barco, pintado num cálice de figuras negras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961313" y="2334580"/>
            <a:ext cx="1944687" cy="3448828"/>
            <a:chOff x="7961540" y="2334565"/>
            <a:chExt cx="1944687" cy="3449551"/>
          </a:xfrm>
        </p:grpSpPr>
        <p:pic>
          <p:nvPicPr>
            <p:cNvPr id="26638" name="Picture 4" descr="20113751_MH7_PWP_F010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2177" y="2334565"/>
              <a:ext cx="1924050" cy="292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Rectangle 23"/>
            <p:cNvSpPr>
              <a:spLocks noChangeArrowheads="1"/>
            </p:cNvSpPr>
            <p:nvPr/>
          </p:nvSpPr>
          <p:spPr bwMode="auto">
            <a:xfrm>
              <a:off x="7961540" y="5260896"/>
              <a:ext cx="19446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sz="1400" dirty="0">
                  <a:latin typeface="Arial" charset="0"/>
                  <a:ea typeface="MS PGothic" charset="0"/>
                </a:rPr>
                <a:t>Cena do quotidiano pintada numa ânfora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13" name="05_Vamos_Conhecer_a_Arte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2113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22251" y="4530901"/>
            <a:ext cx="2497138" cy="646331"/>
          </a:xfrm>
          <a:prstGeom prst="rect">
            <a:avLst/>
          </a:prstGeom>
          <a:solidFill>
            <a:srgbClr val="168DD1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pt-PT" sz="1800" dirty="0">
                <a:solidFill>
                  <a:srgbClr val="FFFFFF"/>
                </a:solidFill>
                <a:latin typeface="Arial" charset="0"/>
                <a:cs typeface="Arial" charset="0"/>
              </a:rPr>
              <a:t>Cenas do quotidiano e da mitologia</a:t>
            </a:r>
            <a:endParaRPr lang="en-US" sz="1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84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8442" grpId="0"/>
      <p:bldP spid="7" grpId="0" animBg="1"/>
      <p:bldP spid="8" grpId="0" animBg="1"/>
      <p:bldP spid="2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76A08"/>
      </a:accent1>
      <a:accent2>
        <a:srgbClr val="333399"/>
      </a:accent2>
      <a:accent3>
        <a:srgbClr val="FFFFFF"/>
      </a:accent3>
      <a:accent4>
        <a:srgbClr val="000000"/>
      </a:accent4>
      <a:accent5>
        <a:srgbClr val="F1B9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3087</TotalTime>
  <Pages>0</Pages>
  <Words>480</Words>
  <Characters>0</Characters>
  <Application>Microsoft Office PowerPoint</Application>
  <PresentationFormat>Personalizados</PresentationFormat>
  <Lines>0</Lines>
  <Paragraphs>63</Paragraphs>
  <Slides>6</Slides>
  <Notes>6</Notes>
  <HiddenSlides>0</HiddenSlides>
  <MMClips>5</MMClips>
  <ScaleCrop>false</ScaleCrop>
  <HeadingPairs>
    <vt:vector size="4" baseType="variant">
      <vt:variant>
        <vt:lpstr>Tema</vt:lpstr>
      </vt:variant>
      <vt:variant>
        <vt:i4>14</vt:i4>
      </vt:variant>
      <vt:variant>
        <vt:lpstr>Títulos dos diapositivos</vt:lpstr>
      </vt:variant>
      <vt:variant>
        <vt:i4>6</vt:i4>
      </vt:variant>
    </vt:vector>
  </HeadingPairs>
  <TitlesOfParts>
    <vt:vector size="20" baseType="lpstr"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Filipe Alves</dc:creator>
  <cp:lastModifiedBy>Ana Cristina</cp:lastModifiedBy>
  <cp:revision>243</cp:revision>
  <dcterms:created xsi:type="dcterms:W3CDTF">2010-01-30T18:40:01Z</dcterms:created>
  <dcterms:modified xsi:type="dcterms:W3CDTF">2015-04-10T23:04:35Z</dcterms:modified>
</cp:coreProperties>
</file>